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3A788F-0E99-4683-9D0E-360124A32A17}" v="11" dt="2025-06-06T09:19:36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6B655-7CBC-4E91-A366-96259F4D1490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1D17C-938D-421B-B91E-47F0010960C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012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41D17C-938D-421B-B91E-47F0010960C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64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C15A34-F678-2AED-DBCB-2B314607F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DEBB6D-B82C-572C-A4DB-B26DB2BC9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62B9EB-D3E0-FEC6-7860-DFEC4888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B1C227-FABC-75E3-CC8C-28EE42729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0E8743-BE5E-E489-AC67-684909F1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64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BC6B91-818C-111E-EF87-09296088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3BC3A4-FEEF-F4A8-A213-4DE63B263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9046CD-C68D-CF08-433E-286E62B37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D9C987-32C2-D8AF-8BAA-EF9A5F367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3669F9-0F7D-C696-70DF-4E37E2A35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8255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4A7C5-13DE-1CEA-2068-9A30A57B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FF0A32-4168-D0BF-4BA0-89942573A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5D6E1-43DE-D1A2-CB37-FD23A5F3A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C2575-5371-A894-FCDC-394F4C59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395BF9-2EBB-1BC9-A422-92C0F7FA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40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FF16D-9FB6-7A27-4700-2CA104E29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ADEEC8-C648-E115-DF9A-A0AF4D09C3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650710E-D45E-AF64-C420-689DBE6D8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B59609-6672-DA2D-C868-66AA6173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20A888-A0B7-EC04-B201-91C3003A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06961C-06C5-43D3-70D9-EA491A499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036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FF409-237B-1DCF-D1D8-5D6ED0B92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0508D0D-3ED5-2ED8-97C8-DE3844323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D245A5-FE1B-AE8A-3529-D4419FCFD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1E58768-7720-7619-CCCF-AFC16EE31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78EC29B-F259-6DD1-A541-1386CEF31E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68CF68C-2A7C-9DA1-9735-F98B2E5A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97C8C9-5515-D310-B025-A52F30FB6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28A6E16-C43E-1E7F-6416-A120648B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00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67D817-EFC8-F96F-0220-941060DF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90D2A8E-13D1-EDCA-16D3-43767ACDD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86361A-BEBD-202D-AAA6-E8019047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8CD348A-C4B0-0669-2DB9-5F0A6124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561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98E3086-ED83-7D41-3946-F84DDD411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A9411A-16DD-66B5-B1E3-535BA310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BBB45B-1C38-8DE4-321A-6F0105C0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8377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20D33-C18A-BB2F-6CA6-0C73825EA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A6837D-5205-6645-BB98-024B0B57A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BA7D8D-3C7E-4035-7F8A-FC28A9707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8EEF7B-8544-D044-258C-97871BEB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625918-42C5-4417-EE85-083421A5C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46AC98-1983-B391-762B-E10FB6F4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38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1B47E-8461-46AC-06C9-2E9A6C6AF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0827CB-5A0D-9A88-C83E-346A7F8B5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DCE7DA-B7C2-30FE-73EE-0FAB4FE1F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4794A9-88D7-CA37-EE5D-EE11B2173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3C17BAE-7735-9DCF-7D1E-BB6632EC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34E908-3D61-09A6-66B0-665EAE82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557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098CD-CE63-F415-BF5B-186F9F07E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1CE784-3AF3-2741-B7EF-035FA9900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2E9416-AD4F-FCDB-DFD9-CDE2EB1E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BB2DC3-5147-A124-6CAB-E72983AA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17C769-2182-9A4D-322F-F5085A17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530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6DA8C88-79FC-D49E-7B7E-9AC32AD83A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DD300D-8C6F-FBAA-9EB5-87D5E765E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56A9D-6F50-7040-B44C-6A1292557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400D78-AA78-E526-D04F-27CA597B0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D7DC63-1B8E-EC19-904F-B15934B8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375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EB32A34-AFED-A237-B18B-2CAEEB7E2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1EB8D2-C34F-5FF6-42FD-537CB563D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6A7B53-2A61-E1E8-E2E6-16A34CC46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03775-5BBD-418C-895C-A8DE5FC40A97}" type="datetimeFigureOut">
              <a:rPr lang="es-ES" smtClean="0"/>
              <a:t>06/06/2025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553325-5D70-40E6-B449-125030C24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B9AD38-90EA-484A-74A5-5CB8CDB18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0F9F3-F2B7-4989-8342-C4F5E65CBC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1434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F5221-A82E-65B9-DDA8-B154EE27E4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/>
              <a:t>Procediment de treball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462DE8E-AFD2-7613-230B-7D35A7AD1C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/>
              <a:t>IRPF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6612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CBDB71F0-5CA5-B2AF-FE76-8503BB7A247E}"/>
              </a:ext>
            </a:extLst>
          </p:cNvPr>
          <p:cNvSpPr/>
          <p:nvPr/>
        </p:nvSpPr>
        <p:spPr>
          <a:xfrm>
            <a:off x="4573729" y="6113287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A pagar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3C96D73-6745-B189-38BC-B3FEA58553AD}"/>
              </a:ext>
            </a:extLst>
          </p:cNvPr>
          <p:cNvSpPr/>
          <p:nvPr/>
        </p:nvSpPr>
        <p:spPr>
          <a:xfrm>
            <a:off x="4573726" y="5176204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Retencions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D928A56-BAB8-D871-0B9F-5B4B7C88AC35}"/>
              </a:ext>
            </a:extLst>
          </p:cNvPr>
          <p:cNvSpPr/>
          <p:nvPr/>
        </p:nvSpPr>
        <p:spPr>
          <a:xfrm>
            <a:off x="4573726" y="4236219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Deduccions de la quota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342F1CF-5357-FD4C-D5D6-79C8FF0346E5}"/>
              </a:ext>
            </a:extLst>
          </p:cNvPr>
          <p:cNvSpPr/>
          <p:nvPr/>
        </p:nvSpPr>
        <p:spPr>
          <a:xfrm>
            <a:off x="4573726" y="325972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Càlcul quotes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EDEEB50-D554-D4B5-8676-6E32F8E72E67}"/>
              </a:ext>
            </a:extLst>
          </p:cNvPr>
          <p:cNvSpPr/>
          <p:nvPr/>
        </p:nvSpPr>
        <p:spPr>
          <a:xfrm>
            <a:off x="4573726" y="1293352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>
              <a:solidFill>
                <a:schemeClr val="tx1"/>
              </a:solidFill>
            </a:endParaRPr>
          </a:p>
          <a:p>
            <a:pPr algn="ctr"/>
            <a:r>
              <a:rPr lang="ca-ES" dirty="0" err="1">
                <a:solidFill>
                  <a:schemeClr val="tx1"/>
                </a:solidFill>
              </a:rPr>
              <a:t>Reduccións</a:t>
            </a:r>
            <a:r>
              <a:rPr lang="ca-ES" dirty="0">
                <a:solidFill>
                  <a:schemeClr val="tx1"/>
                </a:solidFill>
              </a:rPr>
              <a:t> de la base:</a:t>
            </a:r>
          </a:p>
          <a:p>
            <a:pPr algn="ctr"/>
            <a:r>
              <a:rPr lang="ca-ES" sz="1100" dirty="0">
                <a:solidFill>
                  <a:schemeClr val="tx1"/>
                </a:solidFill>
              </a:rPr>
              <a:t>Reduccions rendiment integra</a:t>
            </a:r>
          </a:p>
          <a:p>
            <a:pPr algn="ctr"/>
            <a:r>
              <a:rPr lang="ca-ES" sz="1100" dirty="0">
                <a:solidFill>
                  <a:schemeClr val="tx1"/>
                </a:solidFill>
              </a:rPr>
              <a:t>Reduccions del rendiment net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B753B35-E62D-D16E-39AF-FE723E0594C5}"/>
              </a:ext>
            </a:extLst>
          </p:cNvPr>
          <p:cNvSpPr/>
          <p:nvPr/>
        </p:nvSpPr>
        <p:spPr>
          <a:xfrm>
            <a:off x="4573727" y="141334"/>
            <a:ext cx="2803490" cy="7449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Total rendiments bruts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Base imposable</a:t>
            </a:r>
          </a:p>
        </p:txBody>
      </p:sp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0FEAEDA7-CF48-A8C4-D1CD-8358DAD4AC08}"/>
              </a:ext>
            </a:extLst>
          </p:cNvPr>
          <p:cNvSpPr/>
          <p:nvPr/>
        </p:nvSpPr>
        <p:spPr>
          <a:xfrm>
            <a:off x="5813239" y="1922289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0605EDA4-659E-EC89-A08E-0CC36207CEC9}"/>
              </a:ext>
            </a:extLst>
          </p:cNvPr>
          <p:cNvSpPr/>
          <p:nvPr/>
        </p:nvSpPr>
        <p:spPr>
          <a:xfrm>
            <a:off x="5813239" y="2892034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6929AD38-07D0-68BA-39F7-9F4E90CBE0F7}"/>
              </a:ext>
            </a:extLst>
          </p:cNvPr>
          <p:cNvSpPr/>
          <p:nvPr/>
        </p:nvSpPr>
        <p:spPr>
          <a:xfrm>
            <a:off x="5823351" y="3871841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D4DFEA0C-7D5A-8694-A426-9CC9EF969D71}"/>
              </a:ext>
            </a:extLst>
          </p:cNvPr>
          <p:cNvSpPr/>
          <p:nvPr/>
        </p:nvSpPr>
        <p:spPr>
          <a:xfrm>
            <a:off x="5813239" y="5784980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8EF8A82A-4908-7E2B-E513-948890053C38}"/>
              </a:ext>
            </a:extLst>
          </p:cNvPr>
          <p:cNvSpPr/>
          <p:nvPr/>
        </p:nvSpPr>
        <p:spPr>
          <a:xfrm>
            <a:off x="1823883" y="201678"/>
            <a:ext cx="2104103" cy="4621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RENDIMENTS</a:t>
            </a:r>
            <a:endParaRPr lang="es-ES" dirty="0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C265F70-3DCC-FD26-2A53-FE3A70415E8E}"/>
              </a:ext>
            </a:extLst>
          </p:cNvPr>
          <p:cNvSpPr/>
          <p:nvPr/>
        </p:nvSpPr>
        <p:spPr>
          <a:xfrm>
            <a:off x="1823884" y="3220341"/>
            <a:ext cx="2104103" cy="4621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QUOTES</a:t>
            </a:r>
            <a:endParaRPr lang="es-ES" dirty="0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A7D34961-B839-4212-8387-887EA2C77D87}"/>
              </a:ext>
            </a:extLst>
          </p:cNvPr>
          <p:cNvSpPr/>
          <p:nvPr/>
        </p:nvSpPr>
        <p:spPr>
          <a:xfrm>
            <a:off x="1823884" y="4233599"/>
            <a:ext cx="2104103" cy="4621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DEDUCCIONS</a:t>
            </a:r>
            <a:endParaRPr lang="es-ES" dirty="0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B2A948DF-C1FE-89DD-03F7-CA60304513C5}"/>
              </a:ext>
            </a:extLst>
          </p:cNvPr>
          <p:cNvSpPr/>
          <p:nvPr/>
        </p:nvSpPr>
        <p:spPr>
          <a:xfrm>
            <a:off x="7699247" y="152038"/>
            <a:ext cx="2999233" cy="73424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/>
              <a:t>RETENCIONS I PAGAMENTS FRACCIONATS</a:t>
            </a:r>
            <a:endParaRPr lang="es-ES" dirty="0"/>
          </a:p>
        </p:txBody>
      </p:sp>
      <p:cxnSp>
        <p:nvCxnSpPr>
          <p:cNvPr id="18" name="Conector: angular 17">
            <a:extLst>
              <a:ext uri="{FF2B5EF4-FFF2-40B4-BE49-F238E27FC236}">
                <a16:creationId xmlns:a16="http://schemas.microsoft.com/office/drawing/2014/main" id="{D68D9B8E-8EED-AAF8-1DB9-A5574FD04BB2}"/>
              </a:ext>
            </a:extLst>
          </p:cNvPr>
          <p:cNvCxnSpPr>
            <a:cxnSpLocks/>
            <a:stCxn id="16" idx="2"/>
            <a:endCxn id="4" idx="3"/>
          </p:cNvCxnSpPr>
          <p:nvPr/>
        </p:nvCxnSpPr>
        <p:spPr>
          <a:xfrm rot="5400000">
            <a:off x="5997381" y="2266122"/>
            <a:ext cx="4581319" cy="18216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D9447742-E5B3-9741-B22E-5988F3B98CFB}"/>
              </a:ext>
            </a:extLst>
          </p:cNvPr>
          <p:cNvSpPr/>
          <p:nvPr/>
        </p:nvSpPr>
        <p:spPr>
          <a:xfrm>
            <a:off x="5813239" y="4834911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12316A2-2186-D1E2-963C-8F4FFDCAC03D}"/>
              </a:ext>
            </a:extLst>
          </p:cNvPr>
          <p:cNvSpPr/>
          <p:nvPr/>
        </p:nvSpPr>
        <p:spPr>
          <a:xfrm>
            <a:off x="4573726" y="2269851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Base liquidable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Rendiment net </a:t>
            </a:r>
            <a:r>
              <a:rPr lang="ca-ES" dirty="0" err="1">
                <a:solidFill>
                  <a:schemeClr val="tx1"/>
                </a:solidFill>
              </a:rPr>
              <a:t>reduit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4A838F66-8C13-4262-7FB5-E728444611AA}"/>
              </a:ext>
            </a:extLst>
          </p:cNvPr>
          <p:cNvSpPr/>
          <p:nvPr/>
        </p:nvSpPr>
        <p:spPr>
          <a:xfrm>
            <a:off x="5771535" y="923137"/>
            <a:ext cx="324465" cy="32830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11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14934-4306-CB16-DB66-E39743540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72A0C399-49BE-3B57-7597-3DC2F9F56824}"/>
              </a:ext>
            </a:extLst>
          </p:cNvPr>
          <p:cNvSpPr/>
          <p:nvPr/>
        </p:nvSpPr>
        <p:spPr>
          <a:xfrm>
            <a:off x="5090084" y="5533104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Càlcul 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Base imposable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BA204E3-41D1-B6BD-7D51-FB2101BD43CB}"/>
              </a:ext>
            </a:extLst>
          </p:cNvPr>
          <p:cNvSpPr/>
          <p:nvPr/>
        </p:nvSpPr>
        <p:spPr>
          <a:xfrm>
            <a:off x="1065504" y="3659140"/>
            <a:ext cx="2803490" cy="12034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El que guanyo aquest any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B1E6360-CA88-26BF-6A67-2510F3782FD7}"/>
              </a:ext>
            </a:extLst>
          </p:cNvPr>
          <p:cNvSpPr/>
          <p:nvPr/>
        </p:nvSpPr>
        <p:spPr>
          <a:xfrm>
            <a:off x="8971936" y="3609979"/>
            <a:ext cx="2803490" cy="1203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Guanys i pèrdues patrimonials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El que tinc ara i el que tenia l’ any anterior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607D32A9-EDBD-923C-A4CE-73505B6C558E}"/>
              </a:ext>
            </a:extLst>
          </p:cNvPr>
          <p:cNvSpPr/>
          <p:nvPr/>
        </p:nvSpPr>
        <p:spPr>
          <a:xfrm>
            <a:off x="5018720" y="2813052"/>
            <a:ext cx="2803490" cy="1277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Imputació de rendes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Hisenda amb diu que ho faci així tot i que explica els motius</a:t>
            </a:r>
          </a:p>
        </p:txBody>
      </p:sp>
      <p:sp>
        <p:nvSpPr>
          <p:cNvPr id="21" name="Flecha: doblada hacia arriba 20">
            <a:extLst>
              <a:ext uri="{FF2B5EF4-FFF2-40B4-BE49-F238E27FC236}">
                <a16:creationId xmlns:a16="http://schemas.microsoft.com/office/drawing/2014/main" id="{CC70A92C-1F68-DDCF-5C24-07FBD247187C}"/>
              </a:ext>
            </a:extLst>
          </p:cNvPr>
          <p:cNvSpPr/>
          <p:nvPr/>
        </p:nvSpPr>
        <p:spPr>
          <a:xfrm rot="16200000" flipH="1" flipV="1">
            <a:off x="3260298" y="4258922"/>
            <a:ext cx="1025014" cy="2491829"/>
          </a:xfrm>
          <a:prstGeom prst="bentUpArrow">
            <a:avLst>
              <a:gd name="adj1" fmla="val 14449"/>
              <a:gd name="adj2" fmla="val 25000"/>
              <a:gd name="adj3" fmla="val 269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doblada hacia arriba 21">
            <a:extLst>
              <a:ext uri="{FF2B5EF4-FFF2-40B4-BE49-F238E27FC236}">
                <a16:creationId xmlns:a16="http://schemas.microsoft.com/office/drawing/2014/main" id="{38D279E4-C33D-BED6-97D0-5865CF488A1F}"/>
              </a:ext>
            </a:extLst>
          </p:cNvPr>
          <p:cNvSpPr/>
          <p:nvPr/>
        </p:nvSpPr>
        <p:spPr>
          <a:xfrm rot="16200000" flipH="1">
            <a:off x="8829570" y="4169080"/>
            <a:ext cx="1025014" cy="2671511"/>
          </a:xfrm>
          <a:prstGeom prst="bentUpArrow">
            <a:avLst>
              <a:gd name="adj1" fmla="val 1253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6E6BD5D6-8350-99F8-B762-ABA0C47113EF}"/>
              </a:ext>
            </a:extLst>
          </p:cNvPr>
          <p:cNvSpPr/>
          <p:nvPr/>
        </p:nvSpPr>
        <p:spPr>
          <a:xfrm>
            <a:off x="6280112" y="4198374"/>
            <a:ext cx="324465" cy="127716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7D21F39-544C-17F6-FE01-5407BA555324}"/>
              </a:ext>
            </a:extLst>
          </p:cNvPr>
          <p:cNvSpPr/>
          <p:nvPr/>
        </p:nvSpPr>
        <p:spPr>
          <a:xfrm>
            <a:off x="525377" y="1572042"/>
            <a:ext cx="1431243" cy="815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treball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D34E5A77-7C5F-0546-870F-0796D5F48283}"/>
              </a:ext>
            </a:extLst>
          </p:cNvPr>
          <p:cNvSpPr/>
          <p:nvPr/>
        </p:nvSpPr>
        <p:spPr>
          <a:xfrm>
            <a:off x="1956620" y="1572042"/>
            <a:ext cx="1578727" cy="815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patrimonials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0A35F3D6-E8DE-CB69-EC10-8397E2B8AA96}"/>
              </a:ext>
            </a:extLst>
          </p:cNvPr>
          <p:cNvSpPr/>
          <p:nvPr/>
        </p:nvSpPr>
        <p:spPr>
          <a:xfrm>
            <a:off x="3535347" y="1572042"/>
            <a:ext cx="1578727" cy="815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activitats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55BEA4A-A9E2-6752-A7FA-8D5A21AA8BA0}"/>
              </a:ext>
            </a:extLst>
          </p:cNvPr>
          <p:cNvSpPr/>
          <p:nvPr/>
        </p:nvSpPr>
        <p:spPr>
          <a:xfrm>
            <a:off x="5702465" y="1572042"/>
            <a:ext cx="1578727" cy="815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Rendiments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imputats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708C7B7-91CE-D5FA-8374-48D5EA9EC403}"/>
              </a:ext>
            </a:extLst>
          </p:cNvPr>
          <p:cNvSpPr/>
          <p:nvPr/>
        </p:nvSpPr>
        <p:spPr>
          <a:xfrm>
            <a:off x="9584317" y="1572042"/>
            <a:ext cx="1578727" cy="8150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Variació de</a:t>
            </a:r>
          </a:p>
          <a:p>
            <a:pPr algn="ctr"/>
            <a:r>
              <a:rPr lang="ca-ES" dirty="0">
                <a:solidFill>
                  <a:schemeClr val="tx1"/>
                </a:solidFill>
              </a:rPr>
              <a:t>patrimoni</a:t>
            </a: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4E2A80B2-EC9C-732F-7467-1BD212C9C706}"/>
              </a:ext>
            </a:extLst>
          </p:cNvPr>
          <p:cNvCxnSpPr>
            <a:stCxn id="24" idx="2"/>
            <a:endCxn id="17" idx="0"/>
          </p:cNvCxnSpPr>
          <p:nvPr/>
        </p:nvCxnSpPr>
        <p:spPr>
          <a:xfrm>
            <a:off x="1240999" y="2387092"/>
            <a:ext cx="1226250" cy="127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C3F43DE0-90D0-2E0C-E44C-C925C5E3EFF0}"/>
              </a:ext>
            </a:extLst>
          </p:cNvPr>
          <p:cNvCxnSpPr>
            <a:stCxn id="25" idx="2"/>
            <a:endCxn id="17" idx="0"/>
          </p:cNvCxnSpPr>
          <p:nvPr/>
        </p:nvCxnSpPr>
        <p:spPr>
          <a:xfrm flipH="1">
            <a:off x="2467249" y="2387092"/>
            <a:ext cx="278735" cy="127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E4A03D8C-77DC-ADC3-D5E3-274CA0427F32}"/>
              </a:ext>
            </a:extLst>
          </p:cNvPr>
          <p:cNvCxnSpPr>
            <a:stCxn id="26" idx="2"/>
            <a:endCxn id="17" idx="0"/>
          </p:cNvCxnSpPr>
          <p:nvPr/>
        </p:nvCxnSpPr>
        <p:spPr>
          <a:xfrm flipH="1">
            <a:off x="2467249" y="2387092"/>
            <a:ext cx="1857462" cy="1272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23EDECCC-C0E7-C7BE-0CC1-E7CAB619A9D6}"/>
              </a:ext>
            </a:extLst>
          </p:cNvPr>
          <p:cNvCxnSpPr>
            <a:stCxn id="27" idx="2"/>
            <a:endCxn id="20" idx="0"/>
          </p:cNvCxnSpPr>
          <p:nvPr/>
        </p:nvCxnSpPr>
        <p:spPr>
          <a:xfrm flipH="1">
            <a:off x="6420465" y="2387092"/>
            <a:ext cx="71364" cy="425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6A5B01E9-981A-DE7C-9D49-1FC25972A2FA}"/>
              </a:ext>
            </a:extLst>
          </p:cNvPr>
          <p:cNvCxnSpPr>
            <a:stCxn id="28" idx="2"/>
            <a:endCxn id="19" idx="0"/>
          </p:cNvCxnSpPr>
          <p:nvPr/>
        </p:nvCxnSpPr>
        <p:spPr>
          <a:xfrm>
            <a:off x="10373681" y="2387092"/>
            <a:ext cx="0" cy="12228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F8FF79B-3B3E-D7E1-3633-9F8DA6DBEEEE}"/>
              </a:ext>
            </a:extLst>
          </p:cNvPr>
          <p:cNvSpPr/>
          <p:nvPr/>
        </p:nvSpPr>
        <p:spPr>
          <a:xfrm>
            <a:off x="2983441" y="717754"/>
            <a:ext cx="1578727" cy="596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Capital mobiliari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49546E96-A8CB-94E5-2B84-13DD77D2F506}"/>
              </a:ext>
            </a:extLst>
          </p:cNvPr>
          <p:cNvSpPr/>
          <p:nvPr/>
        </p:nvSpPr>
        <p:spPr>
          <a:xfrm>
            <a:off x="948163" y="755509"/>
            <a:ext cx="1578727" cy="596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Capital immobiliari</a:t>
            </a:r>
          </a:p>
        </p:txBody>
      </p: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5A9F149B-1870-B67B-DD23-BDAA92D18778}"/>
              </a:ext>
            </a:extLst>
          </p:cNvPr>
          <p:cNvCxnSpPr>
            <a:stCxn id="40" idx="2"/>
            <a:endCxn id="25" idx="0"/>
          </p:cNvCxnSpPr>
          <p:nvPr/>
        </p:nvCxnSpPr>
        <p:spPr>
          <a:xfrm>
            <a:off x="1737527" y="1352296"/>
            <a:ext cx="1008457" cy="2197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61EBEF5C-EE48-E39E-D569-6F9A2AF55781}"/>
              </a:ext>
            </a:extLst>
          </p:cNvPr>
          <p:cNvCxnSpPr>
            <a:stCxn id="39" idx="2"/>
            <a:endCxn id="25" idx="0"/>
          </p:cNvCxnSpPr>
          <p:nvPr/>
        </p:nvCxnSpPr>
        <p:spPr>
          <a:xfrm flipH="1">
            <a:off x="2745984" y="1314541"/>
            <a:ext cx="1026821" cy="2575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16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89CAB-C489-B3BB-E49B-DF5F79005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1E56FB4-05B6-8D28-16EC-08F6A2AFE77D}"/>
              </a:ext>
            </a:extLst>
          </p:cNvPr>
          <p:cNvSpPr/>
          <p:nvPr/>
        </p:nvSpPr>
        <p:spPr>
          <a:xfrm>
            <a:off x="1770239" y="4522784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estatal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8E77F2A-21DA-6AA3-9341-504ECAF1AFAD}"/>
              </a:ext>
            </a:extLst>
          </p:cNvPr>
          <p:cNvSpPr/>
          <p:nvPr/>
        </p:nvSpPr>
        <p:spPr>
          <a:xfrm>
            <a:off x="4490171" y="197434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Càlcul quotes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E6F686A-E7DB-1248-15C5-785C5FFBF330}"/>
              </a:ext>
            </a:extLst>
          </p:cNvPr>
          <p:cNvSpPr/>
          <p:nvPr/>
        </p:nvSpPr>
        <p:spPr>
          <a:xfrm>
            <a:off x="1475264" y="2456205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Estatal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D49C839-7B78-60CE-8135-24AD14C0C04D}"/>
              </a:ext>
            </a:extLst>
          </p:cNvPr>
          <p:cNvSpPr/>
          <p:nvPr/>
        </p:nvSpPr>
        <p:spPr>
          <a:xfrm>
            <a:off x="1475264" y="964875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Base general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186766C-F76F-B5D5-8060-F434CFD21F6D}"/>
              </a:ext>
            </a:extLst>
          </p:cNvPr>
          <p:cNvSpPr/>
          <p:nvPr/>
        </p:nvSpPr>
        <p:spPr>
          <a:xfrm>
            <a:off x="2069624" y="3048942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autonòmica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9ABEDBB-CCF4-7365-CD23-3F934C147CF3}"/>
              </a:ext>
            </a:extLst>
          </p:cNvPr>
          <p:cNvSpPr/>
          <p:nvPr/>
        </p:nvSpPr>
        <p:spPr>
          <a:xfrm>
            <a:off x="7505078" y="2461641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Estatal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62949AB-AE28-0E0F-898C-1FB192896C31}"/>
              </a:ext>
            </a:extLst>
          </p:cNvPr>
          <p:cNvSpPr/>
          <p:nvPr/>
        </p:nvSpPr>
        <p:spPr>
          <a:xfrm>
            <a:off x="7505078" y="964875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Base Estalvi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F78137F-C6A6-03EB-5001-5E587D72C06A}"/>
              </a:ext>
            </a:extLst>
          </p:cNvPr>
          <p:cNvSpPr/>
          <p:nvPr/>
        </p:nvSpPr>
        <p:spPr>
          <a:xfrm>
            <a:off x="7971422" y="3055531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autonòmica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3B34C54-432A-24EF-6CC6-9E2E4387A05F}"/>
              </a:ext>
            </a:extLst>
          </p:cNvPr>
          <p:cNvSpPr/>
          <p:nvPr/>
        </p:nvSpPr>
        <p:spPr>
          <a:xfrm>
            <a:off x="7800054" y="4522783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Part </a:t>
            </a:r>
            <a:r>
              <a:rPr lang="ca-ES" dirty="0" err="1">
                <a:solidFill>
                  <a:schemeClr val="tx1"/>
                </a:solidFill>
              </a:rPr>
              <a:t>Autonomica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AC6AA555-A4A7-7F4E-1F35-15C59D6DAA81}"/>
              </a:ext>
            </a:extLst>
          </p:cNvPr>
          <p:cNvCxnSpPr>
            <a:stCxn id="8" idx="2"/>
            <a:endCxn id="7" idx="0"/>
          </p:cNvCxnSpPr>
          <p:nvPr/>
        </p:nvCxnSpPr>
        <p:spPr>
          <a:xfrm>
            <a:off x="2877009" y="1547679"/>
            <a:ext cx="0" cy="9085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4AD4C1DF-BD26-3808-F573-AEB193033987}"/>
              </a:ext>
            </a:extLst>
          </p:cNvPr>
          <p:cNvCxnSpPr>
            <a:stCxn id="21" idx="2"/>
            <a:endCxn id="20" idx="0"/>
          </p:cNvCxnSpPr>
          <p:nvPr/>
        </p:nvCxnSpPr>
        <p:spPr>
          <a:xfrm>
            <a:off x="8906823" y="1547679"/>
            <a:ext cx="0" cy="9139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ctor: angular 36">
            <a:extLst>
              <a:ext uri="{FF2B5EF4-FFF2-40B4-BE49-F238E27FC236}">
                <a16:creationId xmlns:a16="http://schemas.microsoft.com/office/drawing/2014/main" id="{19C92CD5-832F-BDA9-9C31-09A115CFE9EA}"/>
              </a:ext>
            </a:extLst>
          </p:cNvPr>
          <p:cNvCxnSpPr>
            <a:stCxn id="7" idx="1"/>
            <a:endCxn id="2" idx="1"/>
          </p:cNvCxnSpPr>
          <p:nvPr/>
        </p:nvCxnSpPr>
        <p:spPr>
          <a:xfrm rot="10800000" flipH="1" flipV="1">
            <a:off x="1475263" y="2747606"/>
            <a:ext cx="294975" cy="2066579"/>
          </a:xfrm>
          <a:prstGeom prst="bentConnector3">
            <a:avLst>
              <a:gd name="adj1" fmla="val -77498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ctor: angular 38">
            <a:extLst>
              <a:ext uri="{FF2B5EF4-FFF2-40B4-BE49-F238E27FC236}">
                <a16:creationId xmlns:a16="http://schemas.microsoft.com/office/drawing/2014/main" id="{7A17B234-AE7D-682F-7BAA-AFFD2DEB4902}"/>
              </a:ext>
            </a:extLst>
          </p:cNvPr>
          <p:cNvCxnSpPr>
            <a:stCxn id="22" idx="3"/>
            <a:endCxn id="23" idx="3"/>
          </p:cNvCxnSpPr>
          <p:nvPr/>
        </p:nvCxnSpPr>
        <p:spPr>
          <a:xfrm flipH="1">
            <a:off x="10603544" y="3346933"/>
            <a:ext cx="171368" cy="1467252"/>
          </a:xfrm>
          <a:prstGeom prst="bentConnector3">
            <a:avLst>
              <a:gd name="adj1" fmla="val -133397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r 40">
            <a:extLst>
              <a:ext uri="{FF2B5EF4-FFF2-40B4-BE49-F238E27FC236}">
                <a16:creationId xmlns:a16="http://schemas.microsoft.com/office/drawing/2014/main" id="{8955A424-E815-1B3A-BF44-EED91793D4C2}"/>
              </a:ext>
            </a:extLst>
          </p:cNvPr>
          <p:cNvCxnSpPr>
            <a:stCxn id="20" idx="1"/>
            <a:endCxn id="2" idx="3"/>
          </p:cNvCxnSpPr>
          <p:nvPr/>
        </p:nvCxnSpPr>
        <p:spPr>
          <a:xfrm rot="10800000" flipV="1">
            <a:off x="4573730" y="2753042"/>
            <a:ext cx="2931349" cy="206114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ector: angular 42">
            <a:extLst>
              <a:ext uri="{FF2B5EF4-FFF2-40B4-BE49-F238E27FC236}">
                <a16:creationId xmlns:a16="http://schemas.microsoft.com/office/drawing/2014/main" id="{70635FCD-8D8B-E5E3-77E4-4B67B08F38B5}"/>
              </a:ext>
            </a:extLst>
          </p:cNvPr>
          <p:cNvCxnSpPr>
            <a:stCxn id="19" idx="3"/>
            <a:endCxn id="23" idx="1"/>
          </p:cNvCxnSpPr>
          <p:nvPr/>
        </p:nvCxnSpPr>
        <p:spPr>
          <a:xfrm>
            <a:off x="4873114" y="3340344"/>
            <a:ext cx="2926940" cy="1473841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151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C6077-CF87-3C28-4EC0-C76A5604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6620A346-C7FB-1074-4DE2-7DEC4649BE97}"/>
              </a:ext>
            </a:extLst>
          </p:cNvPr>
          <p:cNvSpPr/>
          <p:nvPr/>
        </p:nvSpPr>
        <p:spPr>
          <a:xfrm>
            <a:off x="4317827" y="399934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Deduccions de la quota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FF1EBB2C-FD5F-9A93-1188-1CF739DB1F55}"/>
              </a:ext>
            </a:extLst>
          </p:cNvPr>
          <p:cNvSpPr/>
          <p:nvPr/>
        </p:nvSpPr>
        <p:spPr>
          <a:xfrm>
            <a:off x="9186580" y="529805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Maternitat </a:t>
            </a:r>
          </a:p>
          <a:p>
            <a:pPr algn="ctr"/>
            <a:r>
              <a:rPr lang="ca-ES" dirty="0" err="1">
                <a:solidFill>
                  <a:schemeClr val="tx1"/>
                </a:solidFill>
              </a:rPr>
              <a:t>Familia</a:t>
            </a:r>
            <a:r>
              <a:rPr lang="ca-ES" dirty="0">
                <a:solidFill>
                  <a:schemeClr val="tx1"/>
                </a:solidFill>
              </a:rPr>
              <a:t> nombrosa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D2794DE-C1A8-4F85-DE3B-BAEF6A997DA0}"/>
              </a:ext>
            </a:extLst>
          </p:cNvPr>
          <p:cNvSpPr/>
          <p:nvPr/>
        </p:nvSpPr>
        <p:spPr>
          <a:xfrm>
            <a:off x="3267364" y="529805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Autonòmiques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0819D2A-7137-0CA1-037D-7119945ADC91}"/>
              </a:ext>
            </a:extLst>
          </p:cNvPr>
          <p:cNvSpPr/>
          <p:nvPr/>
        </p:nvSpPr>
        <p:spPr>
          <a:xfrm>
            <a:off x="307756" y="529805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Generals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8095835-1AF6-39A2-D323-14EC6327F3AC}"/>
              </a:ext>
            </a:extLst>
          </p:cNvPr>
          <p:cNvSpPr/>
          <p:nvPr/>
        </p:nvSpPr>
        <p:spPr>
          <a:xfrm>
            <a:off x="2584612" y="869619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Circumstàncies personals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7AEBBE1E-97CF-2250-1285-B6F423974736}"/>
              </a:ext>
            </a:extLst>
          </p:cNvPr>
          <p:cNvSpPr/>
          <p:nvPr/>
        </p:nvSpPr>
        <p:spPr>
          <a:xfrm>
            <a:off x="6402232" y="869619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Reduccions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A1020F1-517E-2CB9-CD51-B3CEE220F033}"/>
              </a:ext>
            </a:extLst>
          </p:cNvPr>
          <p:cNvSpPr/>
          <p:nvPr/>
        </p:nvSpPr>
        <p:spPr>
          <a:xfrm>
            <a:off x="4317827" y="2953512"/>
            <a:ext cx="2803490" cy="58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Deduccions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15B92E-F2D7-DE1B-AD9F-48674F5611C3}"/>
              </a:ext>
            </a:extLst>
          </p:cNvPr>
          <p:cNvSpPr/>
          <p:nvPr/>
        </p:nvSpPr>
        <p:spPr>
          <a:xfrm>
            <a:off x="4317827" y="1985187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Deduccions de la base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7AE62ED0-2C23-3B47-E909-2BD51C3F8C18}"/>
              </a:ext>
            </a:extLst>
          </p:cNvPr>
          <p:cNvSpPr/>
          <p:nvPr/>
        </p:nvSpPr>
        <p:spPr>
          <a:xfrm>
            <a:off x="6226972" y="5298050"/>
            <a:ext cx="2803490" cy="582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 Doble imposició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24" name="Conector: angular 23">
            <a:extLst>
              <a:ext uri="{FF2B5EF4-FFF2-40B4-BE49-F238E27FC236}">
                <a16:creationId xmlns:a16="http://schemas.microsoft.com/office/drawing/2014/main" id="{4025490D-D372-1DAF-DD07-F8E3966E5F6A}"/>
              </a:ext>
            </a:extLst>
          </p:cNvPr>
          <p:cNvCxnSpPr>
            <a:stCxn id="18" idx="2"/>
            <a:endCxn id="21" idx="1"/>
          </p:cNvCxnSpPr>
          <p:nvPr/>
        </p:nvCxnSpPr>
        <p:spPr>
          <a:xfrm rot="16200000" flipH="1">
            <a:off x="3740009" y="1698771"/>
            <a:ext cx="824166" cy="33147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: angular 25">
            <a:extLst>
              <a:ext uri="{FF2B5EF4-FFF2-40B4-BE49-F238E27FC236}">
                <a16:creationId xmlns:a16="http://schemas.microsoft.com/office/drawing/2014/main" id="{D8FCB084-87ED-99DF-7543-BF82990C2485}"/>
              </a:ext>
            </a:extLst>
          </p:cNvPr>
          <p:cNvCxnSpPr>
            <a:stCxn id="19" idx="2"/>
            <a:endCxn id="21" idx="3"/>
          </p:cNvCxnSpPr>
          <p:nvPr/>
        </p:nvCxnSpPr>
        <p:spPr>
          <a:xfrm rot="5400000">
            <a:off x="7050564" y="1523176"/>
            <a:ext cx="824166" cy="682660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r 27">
            <a:extLst>
              <a:ext uri="{FF2B5EF4-FFF2-40B4-BE49-F238E27FC236}">
                <a16:creationId xmlns:a16="http://schemas.microsoft.com/office/drawing/2014/main" id="{85582176-12D4-F660-BC6B-3540C18E21EA}"/>
              </a:ext>
            </a:extLst>
          </p:cNvPr>
          <p:cNvCxnSpPr>
            <a:stCxn id="17" idx="0"/>
            <a:endCxn id="5" idx="1"/>
          </p:cNvCxnSpPr>
          <p:nvPr/>
        </p:nvCxnSpPr>
        <p:spPr>
          <a:xfrm rot="5400000" flipH="1" flipV="1">
            <a:off x="2510010" y="3490233"/>
            <a:ext cx="1007308" cy="2608326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8CE3C250-E446-71C6-C505-796D17144366}"/>
              </a:ext>
            </a:extLst>
          </p:cNvPr>
          <p:cNvCxnSpPr>
            <a:stCxn id="15" idx="0"/>
            <a:endCxn id="5" idx="3"/>
          </p:cNvCxnSpPr>
          <p:nvPr/>
        </p:nvCxnSpPr>
        <p:spPr>
          <a:xfrm rot="16200000" flipV="1">
            <a:off x="8351167" y="3060892"/>
            <a:ext cx="1007308" cy="346700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8613C16E-DD80-625D-815B-232B49E24EAA}"/>
              </a:ext>
            </a:extLst>
          </p:cNvPr>
          <p:cNvCxnSpPr>
            <a:stCxn id="16" idx="0"/>
            <a:endCxn id="5" idx="2"/>
          </p:cNvCxnSpPr>
          <p:nvPr/>
        </p:nvCxnSpPr>
        <p:spPr>
          <a:xfrm flipV="1">
            <a:off x="4669109" y="4582144"/>
            <a:ext cx="1050463" cy="7159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0E433A63-3951-269F-034D-57076DA7DE20}"/>
              </a:ext>
            </a:extLst>
          </p:cNvPr>
          <p:cNvCxnSpPr>
            <a:stCxn id="22" idx="0"/>
            <a:endCxn id="5" idx="2"/>
          </p:cNvCxnSpPr>
          <p:nvPr/>
        </p:nvCxnSpPr>
        <p:spPr>
          <a:xfrm flipH="1" flipV="1">
            <a:off x="5719572" y="4582144"/>
            <a:ext cx="1909145" cy="7159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C4F3720B-E5ED-923D-4550-53103F7C7D9C}"/>
              </a:ext>
            </a:extLst>
          </p:cNvPr>
          <p:cNvCxnSpPr>
            <a:stCxn id="21" idx="2"/>
            <a:endCxn id="20" idx="0"/>
          </p:cNvCxnSpPr>
          <p:nvPr/>
        </p:nvCxnSpPr>
        <p:spPr>
          <a:xfrm>
            <a:off x="5719572" y="2567991"/>
            <a:ext cx="0" cy="3855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AA8FDCF6-37EE-2E28-20AF-36DD32F29A71}"/>
              </a:ext>
            </a:extLst>
          </p:cNvPr>
          <p:cNvCxnSpPr>
            <a:stCxn id="5" idx="0"/>
            <a:endCxn id="20" idx="2"/>
          </p:cNvCxnSpPr>
          <p:nvPr/>
        </p:nvCxnSpPr>
        <p:spPr>
          <a:xfrm flipV="1">
            <a:off x="5719572" y="3536316"/>
            <a:ext cx="0" cy="4630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4878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145</Words>
  <Application>Microsoft Office PowerPoint</Application>
  <PresentationFormat>Panorámica</PresentationFormat>
  <Paragraphs>58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Tema de Office</vt:lpstr>
      <vt:lpstr>Procediment de treball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Ramón Fabre Vernedas</dc:creator>
  <cp:lastModifiedBy>Ramón Fabre Vernedas</cp:lastModifiedBy>
  <cp:revision>2</cp:revision>
  <dcterms:created xsi:type="dcterms:W3CDTF">2025-06-03T15:48:26Z</dcterms:created>
  <dcterms:modified xsi:type="dcterms:W3CDTF">2025-06-06T09:20:34Z</dcterms:modified>
</cp:coreProperties>
</file>